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77" r:id="rId6"/>
    <p:sldId id="278" r:id="rId7"/>
    <p:sldId id="260" r:id="rId8"/>
    <p:sldId id="265" r:id="rId9"/>
    <p:sldId id="261" r:id="rId10"/>
    <p:sldId id="296" r:id="rId11"/>
    <p:sldId id="262" r:id="rId12"/>
    <p:sldId id="279" r:id="rId13"/>
    <p:sldId id="266" r:id="rId14"/>
    <p:sldId id="272" r:id="rId15"/>
    <p:sldId id="281" r:id="rId16"/>
    <p:sldId id="273" r:id="rId17"/>
    <p:sldId id="280" r:id="rId18"/>
    <p:sldId id="274" r:id="rId19"/>
    <p:sldId id="282" r:id="rId20"/>
    <p:sldId id="275" r:id="rId21"/>
    <p:sldId id="276" r:id="rId22"/>
    <p:sldId id="288" r:id="rId23"/>
    <p:sldId id="291" r:id="rId24"/>
    <p:sldId id="290" r:id="rId25"/>
    <p:sldId id="289" r:id="rId26"/>
    <p:sldId id="292" r:id="rId27"/>
    <p:sldId id="294" r:id="rId28"/>
    <p:sldId id="295" r:id="rId29"/>
    <p:sldId id="297" r:id="rId30"/>
    <p:sldId id="299" r:id="rId31"/>
    <p:sldId id="264" r:id="rId32"/>
    <p:sldId id="270" r:id="rId33"/>
    <p:sldId id="271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usuario\Downloads\API_IT.NET.USER.ZS_DS2_es_excel_v2_46698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usuario\Downloads\API_IT.NET.SECR.P6_DS2_es_excel_v2_54748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ponencia%20comercio%20electronico\Copia%20de%20lista%20de%20hombre%20mas%20ricos%20del%20mundo2%20%20-%20copi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ponencia%20comercio%20electronico\Copia%20de%20lista%20de%20hombre%20mas%20ricos%20del%20mundo2%20%20-%20copi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ponencia%20comercio%20electronico\Copia%20de%20lista%20de%20hombre%20mas%20ricos%20del%20mundo2%20%20-%20copi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ponencia%20comercio%20electronico\Copia%20de%20lista%20de%20hombre%20mas%20ricos%20del%20mundo2%20%20-%20copi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ponencia%20comercio%20electronico\Copia%20de%20lista%20de%20hombre%20mas%20ricos%20del%20mundo2%20%20-%20copi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Grafica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I : Datos historicos de 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suarios de Internet periodo 1990-2017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( miles de millones de personas)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v>usuarios </c:v>
          </c:tx>
          <c:spPr>
            <a:solidFill>
              <a:srgbClr val="4D5083"/>
            </a:solidFill>
            <a:ln>
              <a:noFill/>
            </a:ln>
            <a:effectLst/>
          </c:spPr>
          <c:cat>
            <c:strRef>
              <c:f>[API_IT.NET.USER.ZS_DS2_es_excel_v2_46698.xls]Data!$AI$4:$BK$4</c:f>
              <c:strCach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strCache>
            </c:strRef>
          </c:cat>
          <c:val>
            <c:numRef>
              <c:f>[API_IT.NET.USER.ZS_DS2_es_excel_v2_46698.xls]Data!$AI$269:$BJ$269</c:f>
              <c:numCache>
                <c:formatCode>General</c:formatCode>
                <c:ptCount val="28"/>
                <c:pt idx="0">
                  <c:v>6.7986931216504551</c:v>
                </c:pt>
                <c:pt idx="1">
                  <c:v>13.760545622208662</c:v>
                </c:pt>
                <c:pt idx="2">
                  <c:v>24.687516228842149</c:v>
                </c:pt>
                <c:pt idx="3">
                  <c:v>37.046009696460061</c:v>
                </c:pt>
                <c:pt idx="4">
                  <c:v>74.547208125180362</c:v>
                </c:pt>
                <c:pt idx="5">
                  <c:v>158.36009712059462</c:v>
                </c:pt>
                <c:pt idx="6">
                  <c:v>300.09288510972016</c:v>
                </c:pt>
                <c:pt idx="7">
                  <c:v>526.98823438941338</c:v>
                </c:pt>
                <c:pt idx="8">
                  <c:v>862.1721853089382</c:v>
                </c:pt>
                <c:pt idx="9">
                  <c:v>1334.541478447421</c:v>
                </c:pt>
                <c:pt idx="10">
                  <c:v>1983.3371606365149</c:v>
                </c:pt>
                <c:pt idx="11">
                  <c:v>2460.2653157847958</c:v>
                </c:pt>
                <c:pt idx="12">
                  <c:v>3197.4540490514873</c:v>
                </c:pt>
                <c:pt idx="13">
                  <c:v>3687.0761403585966</c:v>
                </c:pt>
                <c:pt idx="14">
                  <c:v>4312.4067684044339</c:v>
                </c:pt>
                <c:pt idx="15">
                  <c:v>4857.6358106543148</c:v>
                </c:pt>
                <c:pt idx="16">
                  <c:v>5430.3382429669209</c:v>
                </c:pt>
                <c:pt idx="17">
                  <c:v>6147.159343803477</c:v>
                </c:pt>
                <c:pt idx="18">
                  <c:v>6800.3756317240113</c:v>
                </c:pt>
                <c:pt idx="19">
                  <c:v>7456.1832628247739</c:v>
                </c:pt>
                <c:pt idx="20">
                  <c:v>8236.1863327480769</c:v>
                </c:pt>
                <c:pt idx="21">
                  <c:v>9019.7960005424029</c:v>
                </c:pt>
                <c:pt idx="22">
                  <c:v>9650.1011212131125</c:v>
                </c:pt>
                <c:pt idx="23">
                  <c:v>10265.373183804571</c:v>
                </c:pt>
                <c:pt idx="24">
                  <c:v>10924.984334004301</c:v>
                </c:pt>
                <c:pt idx="25">
                  <c:v>11738.217608208892</c:v>
                </c:pt>
                <c:pt idx="26">
                  <c:v>12496.617658044201</c:v>
                </c:pt>
                <c:pt idx="27">
                  <c:v>13310.233423423389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4-4C41-8496-01D14EFD0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146424"/>
        <c:axId val="326142896"/>
      </c:areaChart>
      <c:catAx>
        <c:axId val="326146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26142896"/>
        <c:crosses val="autoZero"/>
        <c:auto val="1"/>
        <c:lblAlgn val="ctr"/>
        <c:lblOffset val="100"/>
        <c:noMultiLvlLbl val="0"/>
      </c:catAx>
      <c:valAx>
        <c:axId val="32614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26146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Grafica II: Numero de usuarios suscritos a   telefonia Mobil perido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2010-2018 (por cada 100 personas 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v>Usuarios </c:v>
          </c:tx>
          <c:spPr>
            <a:solidFill>
              <a:srgbClr val="4D5083"/>
            </a:solidFill>
            <a:ln>
              <a:noFill/>
            </a:ln>
            <a:effectLst/>
          </c:spPr>
          <c:cat>
            <c:strRef>
              <c:f>[API_IT.NET.SECR.P6_DS2_es_excel_v2_54748.xls]Data!$BC$4:$BK$4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[API_IT.NET.SECR.P6_DS2_es_excel_v2_54748.xls]Data!$BC$269:$BK$269</c:f>
              <c:numCache>
                <c:formatCode>General</c:formatCode>
                <c:ptCount val="9"/>
                <c:pt idx="0">
                  <c:v>63431.667195087299</c:v>
                </c:pt>
                <c:pt idx="1">
                  <c:v>91350.564399620373</c:v>
                </c:pt>
                <c:pt idx="2">
                  <c:v>131250.66978140039</c:v>
                </c:pt>
                <c:pt idx="3">
                  <c:v>159384.07031766511</c:v>
                </c:pt>
                <c:pt idx="4">
                  <c:v>197793.54265602242</c:v>
                </c:pt>
                <c:pt idx="5">
                  <c:v>265039.1924183637</c:v>
                </c:pt>
                <c:pt idx="6">
                  <c:v>547453.5683072079</c:v>
                </c:pt>
                <c:pt idx="7">
                  <c:v>1753574.0387451467</c:v>
                </c:pt>
                <c:pt idx="8">
                  <c:v>2511713.9033296215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E-4FB5-A235-CFF019EB3E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4572544"/>
        <c:axId val="1956187792"/>
      </c:areaChart>
      <c:catAx>
        <c:axId val="195457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56187792"/>
        <c:crosses val="autoZero"/>
        <c:auto val="1"/>
        <c:lblAlgn val="ctr"/>
        <c:lblOffset val="100"/>
        <c:noMultiLvlLbl val="0"/>
      </c:catAx>
      <c:valAx>
        <c:axId val="195618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54572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Hoja1!$A$6</c:f>
              <c:strCache>
                <c:ptCount val="1"/>
                <c:pt idx="0">
                  <c:v>Jeff Bezos </c:v>
                </c:pt>
              </c:strCache>
            </c:strRef>
          </c:tx>
          <c:spPr>
            <a:solidFill>
              <a:srgbClr val="4D5083"/>
            </a:solidFill>
            <a:ln>
              <a:noFill/>
            </a:ln>
            <a:effectLst/>
          </c:spPr>
          <c:cat>
            <c:numRef>
              <c:f>Hoja1!$E$3:$Y$3</c:f>
              <c:numCache>
                <c:formatCode>General</c:formatCode>
                <c:ptCount val="21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</c:numCache>
            </c:numRef>
          </c:cat>
          <c:val>
            <c:numRef>
              <c:f>Hoja1!$E$6:$X$6</c:f>
              <c:numCache>
                <c:formatCode>_-"$"* #,##0.0_-;\-"$"* #,##0.0_-;_-"$"* "-"??_-;_-@_-</c:formatCode>
                <c:ptCount val="20"/>
                <c:pt idx="0">
                  <c:v>10000</c:v>
                </c:pt>
                <c:pt idx="1">
                  <c:v>6100</c:v>
                </c:pt>
                <c:pt idx="2">
                  <c:v>2100</c:v>
                </c:pt>
                <c:pt idx="3">
                  <c:v>1500</c:v>
                </c:pt>
                <c:pt idx="4">
                  <c:v>2500</c:v>
                </c:pt>
                <c:pt idx="5">
                  <c:v>5100</c:v>
                </c:pt>
                <c:pt idx="6">
                  <c:v>4100</c:v>
                </c:pt>
                <c:pt idx="7">
                  <c:v>4300</c:v>
                </c:pt>
                <c:pt idx="8">
                  <c:v>4400</c:v>
                </c:pt>
                <c:pt idx="9">
                  <c:v>8200</c:v>
                </c:pt>
                <c:pt idx="10">
                  <c:v>6800</c:v>
                </c:pt>
                <c:pt idx="11">
                  <c:v>12300</c:v>
                </c:pt>
                <c:pt idx="12">
                  <c:v>18100</c:v>
                </c:pt>
                <c:pt idx="13">
                  <c:v>18100</c:v>
                </c:pt>
                <c:pt idx="14">
                  <c:v>25200</c:v>
                </c:pt>
                <c:pt idx="15">
                  <c:v>32000</c:v>
                </c:pt>
                <c:pt idx="16">
                  <c:v>34800</c:v>
                </c:pt>
                <c:pt idx="17">
                  <c:v>45200</c:v>
                </c:pt>
                <c:pt idx="18">
                  <c:v>72800</c:v>
                </c:pt>
                <c:pt idx="19">
                  <c:v>162000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E-4F26-9D40-347E41E10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16223"/>
        <c:axId val="158402959"/>
      </c:areaChart>
      <c:catAx>
        <c:axId val="201162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8402959"/>
        <c:crosses val="autoZero"/>
        <c:auto val="1"/>
        <c:lblAlgn val="ctr"/>
        <c:lblOffset val="100"/>
        <c:noMultiLvlLbl val="0"/>
      </c:catAx>
      <c:valAx>
        <c:axId val="15840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$&quot;* #,##0.0_-;\-&quot;$&quot;* #,##0.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1162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1"/>
          <c:order val="0"/>
          <c:tx>
            <c:strRef>
              <c:f>Hoja1!$A$11</c:f>
              <c:strCache>
                <c:ptCount val="1"/>
                <c:pt idx="0">
                  <c:v>Carlos Slim </c:v>
                </c:pt>
              </c:strCache>
            </c:strRef>
          </c:tx>
          <c:spPr>
            <a:solidFill>
              <a:srgbClr val="4D5083"/>
            </a:solidFill>
            <a:ln>
              <a:noFill/>
            </a:ln>
            <a:effectLst/>
          </c:spPr>
          <c:cat>
            <c:numRef>
              <c:f>Hoja1!$E$3:$Y$3</c:f>
              <c:numCache>
                <c:formatCode>General</c:formatCode>
                <c:ptCount val="21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</c:numCache>
            </c:numRef>
          </c:cat>
          <c:val>
            <c:numRef>
              <c:f>Hoja1!$E$11:$Y$11</c:f>
              <c:numCache>
                <c:formatCode>_-"$"* #,##0.0_-;\-"$"* #,##0.0_-;_-"$"* "-"??_-;_-@_-</c:formatCode>
                <c:ptCount val="21"/>
                <c:pt idx="0">
                  <c:v>7200</c:v>
                </c:pt>
                <c:pt idx="1">
                  <c:v>10800</c:v>
                </c:pt>
                <c:pt idx="2">
                  <c:v>11500</c:v>
                </c:pt>
                <c:pt idx="3">
                  <c:v>7400</c:v>
                </c:pt>
                <c:pt idx="4">
                  <c:v>13900</c:v>
                </c:pt>
                <c:pt idx="5">
                  <c:v>23800</c:v>
                </c:pt>
                <c:pt idx="6">
                  <c:v>30000</c:v>
                </c:pt>
                <c:pt idx="7">
                  <c:v>49000</c:v>
                </c:pt>
                <c:pt idx="8">
                  <c:v>59000</c:v>
                </c:pt>
                <c:pt idx="9">
                  <c:v>60000</c:v>
                </c:pt>
                <c:pt idx="10">
                  <c:v>35000</c:v>
                </c:pt>
                <c:pt idx="11">
                  <c:v>53500</c:v>
                </c:pt>
                <c:pt idx="12">
                  <c:v>74000</c:v>
                </c:pt>
                <c:pt idx="13">
                  <c:v>69000</c:v>
                </c:pt>
                <c:pt idx="14">
                  <c:v>72000</c:v>
                </c:pt>
                <c:pt idx="15">
                  <c:v>72000</c:v>
                </c:pt>
                <c:pt idx="16">
                  <c:v>77100</c:v>
                </c:pt>
                <c:pt idx="17">
                  <c:v>72000</c:v>
                </c:pt>
                <c:pt idx="18">
                  <c:v>77000</c:v>
                </c:pt>
                <c:pt idx="19">
                  <c:v>78000</c:v>
                </c:pt>
                <c:pt idx="20">
                  <c:v>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5-408D-BA44-8C506AD8C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16223"/>
        <c:axId val="158402959"/>
      </c:areaChart>
      <c:catAx>
        <c:axId val="201162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8402959"/>
        <c:crosses val="autoZero"/>
        <c:auto val="1"/>
        <c:lblAlgn val="ctr"/>
        <c:lblOffset val="100"/>
        <c:noMultiLvlLbl val="0"/>
      </c:catAx>
      <c:valAx>
        <c:axId val="15840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$&quot;* #,##0.0_-;\-&quot;$&quot;* #,##0.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1162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Hoja1!$A$7</c:f>
              <c:strCache>
                <c:ptCount val="1"/>
                <c:pt idx="0">
                  <c:v>Bill Gates </c:v>
                </c:pt>
              </c:strCache>
            </c:strRef>
          </c:tx>
          <c:spPr>
            <a:solidFill>
              <a:srgbClr val="4D5083"/>
            </a:solidFill>
            <a:ln>
              <a:noFill/>
            </a:ln>
            <a:effectLst/>
          </c:spPr>
          <c:cat>
            <c:numRef>
              <c:f>Hoja1!$E$3:$Y$3</c:f>
              <c:numCache>
                <c:formatCode>General</c:formatCode>
                <c:ptCount val="21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</c:numCache>
            </c:numRef>
          </c:cat>
          <c:val>
            <c:numRef>
              <c:f>Hoja1!$E$7:$Y$7</c:f>
              <c:numCache>
                <c:formatCode>_-"$"* #,##0.0_-;\-"$"* #,##0.0_-;_-"$"* "-"??_-;_-@_-</c:formatCode>
                <c:ptCount val="21"/>
                <c:pt idx="0">
                  <c:v>51000</c:v>
                </c:pt>
                <c:pt idx="1">
                  <c:v>60000</c:v>
                </c:pt>
                <c:pt idx="2">
                  <c:v>58700</c:v>
                </c:pt>
                <c:pt idx="3">
                  <c:v>52800</c:v>
                </c:pt>
                <c:pt idx="4">
                  <c:v>40700</c:v>
                </c:pt>
                <c:pt idx="5">
                  <c:v>46600</c:v>
                </c:pt>
                <c:pt idx="6">
                  <c:v>46500</c:v>
                </c:pt>
                <c:pt idx="7">
                  <c:v>52000</c:v>
                </c:pt>
                <c:pt idx="8">
                  <c:v>56000</c:v>
                </c:pt>
                <c:pt idx="9">
                  <c:v>58000</c:v>
                </c:pt>
                <c:pt idx="10">
                  <c:v>40000</c:v>
                </c:pt>
                <c:pt idx="11">
                  <c:v>53000</c:v>
                </c:pt>
                <c:pt idx="12">
                  <c:v>56000</c:v>
                </c:pt>
                <c:pt idx="13">
                  <c:v>61000</c:v>
                </c:pt>
                <c:pt idx="14">
                  <c:v>67000</c:v>
                </c:pt>
                <c:pt idx="15">
                  <c:v>76000</c:v>
                </c:pt>
                <c:pt idx="16">
                  <c:v>79200</c:v>
                </c:pt>
                <c:pt idx="17">
                  <c:v>75000</c:v>
                </c:pt>
                <c:pt idx="18">
                  <c:v>86000</c:v>
                </c:pt>
                <c:pt idx="19">
                  <c:v>90000</c:v>
                </c:pt>
                <c:pt idx="20">
                  <c:v>96300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F4-43AB-B625-51D5C0EF23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5840671"/>
        <c:axId val="616709503"/>
      </c:areaChart>
      <c:catAx>
        <c:axId val="6058406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16709503"/>
        <c:crosses val="autoZero"/>
        <c:auto val="1"/>
        <c:lblAlgn val="ctr"/>
        <c:lblOffset val="100"/>
        <c:noMultiLvlLbl val="0"/>
      </c:catAx>
      <c:valAx>
        <c:axId val="61670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$&quot;* #,##0.0_-;\-&quot;$&quot;* #,##0.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58406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Hoja1!$A$13</c:f>
              <c:strCache>
                <c:ptCount val="1"/>
                <c:pt idx="0">
                  <c:v>Lawrence J.  Ellison </c:v>
                </c:pt>
              </c:strCache>
            </c:strRef>
          </c:tx>
          <c:spPr>
            <a:solidFill>
              <a:srgbClr val="4D5083"/>
            </a:solidFill>
            <a:ln>
              <a:noFill/>
            </a:ln>
            <a:effectLst/>
          </c:spPr>
          <c:cat>
            <c:numRef>
              <c:f>Hoja1!$E$3:$Y$3</c:f>
              <c:numCache>
                <c:formatCode>General</c:formatCode>
                <c:ptCount val="21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</c:numCache>
            </c:numRef>
          </c:cat>
          <c:val>
            <c:numRef>
              <c:f>Hoja1!$E$13:$Y$13</c:f>
              <c:numCache>
                <c:formatCode>General</c:formatCode>
                <c:ptCount val="21"/>
                <c:pt idx="0" formatCode="_-&quot;$&quot;* #,##0.0_-;\-&quot;$&quot;* #,##0.0_-;_-&quot;$&quot;* &quot;-&quot;??_-;_-@_-">
                  <c:v>9500</c:v>
                </c:pt>
                <c:pt idx="1">
                  <c:v>47000</c:v>
                </c:pt>
                <c:pt idx="2" formatCode="_-&quot;$&quot;* #,##0.0_-;\-&quot;$&quot;* #,##0.0_-;_-&quot;$&quot;* &quot;-&quot;??_-;_-@_-">
                  <c:v>26000</c:v>
                </c:pt>
                <c:pt idx="3" formatCode="_-&quot;$&quot;* #,##0.0_-;\-&quot;$&quot;* #,##0.0_-;_-&quot;$&quot;* &quot;-&quot;??_-;_-@_-">
                  <c:v>23500</c:v>
                </c:pt>
                <c:pt idx="4" formatCode="_-&quot;$&quot;* #,##0.0_-;\-&quot;$&quot;* #,##0.0_-;_-&quot;$&quot;* &quot;-&quot;??_-;_-@_-">
                  <c:v>16600</c:v>
                </c:pt>
                <c:pt idx="5" formatCode="_-&quot;$&quot;* #,##0.0_-;\-&quot;$&quot;* #,##0.0_-;_-&quot;$&quot;* &quot;-&quot;??_-;_-@_-">
                  <c:v>18700</c:v>
                </c:pt>
                <c:pt idx="6" formatCode="_-&quot;$&quot;* #,##0.0_-;\-&quot;$&quot;* #,##0.0_-;_-&quot;$&quot;* &quot;-&quot;??_-;_-@_-">
                  <c:v>18400</c:v>
                </c:pt>
                <c:pt idx="7" formatCode="_-&quot;$&quot;* #,##0.0_-;\-&quot;$&quot;* #,##0.0_-;_-&quot;$&quot;* &quot;-&quot;??_-;_-@_-">
                  <c:v>16000</c:v>
                </c:pt>
                <c:pt idx="8" formatCode="_-&quot;$&quot;* #,##0.0_-;\-&quot;$&quot;* #,##0.0_-;_-&quot;$&quot;* &quot;-&quot;??_-;_-@_-">
                  <c:v>21500</c:v>
                </c:pt>
                <c:pt idx="9" formatCode="_-&quot;$&quot;* #,##0.0_-;\-&quot;$&quot;* #,##0.0_-;_-&quot;$&quot;* &quot;-&quot;??_-;_-@_-">
                  <c:v>25000</c:v>
                </c:pt>
                <c:pt idx="10" formatCode="_-&quot;$&quot;* #,##0.0_-;\-&quot;$&quot;* #,##0.0_-;_-&quot;$&quot;* &quot;-&quot;??_-;_-@_-">
                  <c:v>22500</c:v>
                </c:pt>
                <c:pt idx="11" formatCode="_-&quot;$&quot;* #,##0.0_-;\-&quot;$&quot;* #,##0.0_-;_-&quot;$&quot;* &quot;-&quot;??_-;_-@_-">
                  <c:v>28000</c:v>
                </c:pt>
                <c:pt idx="12" formatCode="_-&quot;$&quot;* #,##0.0_-;\-&quot;$&quot;* #,##0.0_-;_-&quot;$&quot;* &quot;-&quot;??_-;_-@_-">
                  <c:v>39500</c:v>
                </c:pt>
                <c:pt idx="13" formatCode="_-&quot;$&quot;* #,##0.0_-;\-&quot;$&quot;* #,##0.0_-;_-&quot;$&quot;* &quot;-&quot;??_-;_-@_-">
                  <c:v>36000</c:v>
                </c:pt>
                <c:pt idx="14" formatCode="_-&quot;$&quot;* #,##0.0_-;\-&quot;$&quot;* #,##0.0_-;_-&quot;$&quot;* &quot;-&quot;??_-;_-@_-">
                  <c:v>48000</c:v>
                </c:pt>
                <c:pt idx="15" formatCode="_-&quot;$&quot;* #,##0.0_-;\-&quot;$&quot;* #,##0.0_-;_-&quot;$&quot;* &quot;-&quot;??_-;_-@_-">
                  <c:v>48000</c:v>
                </c:pt>
                <c:pt idx="16" formatCode="_-&quot;$&quot;* #,##0.0_-;\-&quot;$&quot;* #,##0.0_-;_-&quot;$&quot;* &quot;-&quot;??_-;_-@_-">
                  <c:v>54300</c:v>
                </c:pt>
                <c:pt idx="17" formatCode="_-&quot;$&quot;* #,##0.0_-;\-&quot;$&quot;* #,##0.0_-;_-&quot;$&quot;* &quot;-&quot;??_-;_-@_-">
                  <c:v>43600</c:v>
                </c:pt>
                <c:pt idx="18" formatCode="_-&quot;$&quot;* #,##0.0_-;\-&quot;$&quot;* #,##0.0_-;_-&quot;$&quot;* &quot;-&quot;??_-;_-@_-">
                  <c:v>52200</c:v>
                </c:pt>
                <c:pt idx="19" formatCode="_-&quot;$&quot;* #,##0.0_-;\-&quot;$&quot;* #,##0.0_-;_-&quot;$&quot;* &quot;-&quot;??_-;_-@_-">
                  <c:v>58500</c:v>
                </c:pt>
                <c:pt idx="20" formatCode="_-&quot;$&quot;* #,##0.0_-;\-&quot;$&quot;* #,##0.0_-;_-&quot;$&quot;* &quot;-&quot;??_-;_-@_-">
                  <c:v>60100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1B-4A10-8EA3-A5BB5FC57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5840671"/>
        <c:axId val="616709503"/>
      </c:areaChart>
      <c:catAx>
        <c:axId val="6058406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16709503"/>
        <c:crosses val="autoZero"/>
        <c:auto val="1"/>
        <c:lblAlgn val="ctr"/>
        <c:lblOffset val="100"/>
        <c:noMultiLvlLbl val="0"/>
      </c:catAx>
      <c:valAx>
        <c:axId val="61670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$&quot;* #,##0.0_-;\-&quot;$&quot;* #,##0.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058406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4D5083"/>
            </a:solidFill>
            <a:ln>
              <a:noFill/>
            </a:ln>
            <a:effectLst/>
          </c:spPr>
          <c:invertIfNegative val="0"/>
          <c:cat>
            <c:strRef>
              <c:f>Hoja1!$A$4:$A$37</c:f>
              <c:strCache>
                <c:ptCount val="34"/>
                <c:pt idx="0">
                  <c:v>Familia Walton </c:v>
                </c:pt>
                <c:pt idx="1">
                  <c:v>Charles de Ganahl y David H. Koch</c:v>
                </c:pt>
                <c:pt idx="2">
                  <c:v>Jeff Bezos </c:v>
                </c:pt>
                <c:pt idx="3">
                  <c:v>Bill Gates </c:v>
                </c:pt>
                <c:pt idx="4">
                  <c:v>Forrest Edward Mars Sr. y Familia</c:v>
                </c:pt>
                <c:pt idx="5">
                  <c:v>Warren E. Buffett</c:v>
                </c:pt>
                <c:pt idx="6">
                  <c:v>Bernard Arnault </c:v>
                </c:pt>
                <c:pt idx="7">
                  <c:v>Carlos Slim </c:v>
                </c:pt>
                <c:pt idx="8">
                  <c:v>Amacio  Ortega </c:v>
                </c:pt>
                <c:pt idx="9">
                  <c:v>Lawrence J.  Ellison </c:v>
                </c:pt>
                <c:pt idx="10">
                  <c:v>Mark Zuckerberg </c:v>
                </c:pt>
                <c:pt idx="11">
                  <c:v>Larry Page</c:v>
                </c:pt>
                <c:pt idx="12">
                  <c:v>Sergey Brin </c:v>
                </c:pt>
                <c:pt idx="13">
                  <c:v>Steven A. Ballmer</c:v>
                </c:pt>
                <c:pt idx="14">
                  <c:v>Ma Huateng </c:v>
                </c:pt>
                <c:pt idx="15">
                  <c:v>Jack Ma </c:v>
                </c:pt>
                <c:pt idx="16">
                  <c:v>Hui Ka Yan </c:v>
                </c:pt>
                <c:pt idx="17">
                  <c:v>Karl y Theo Albrecht y Familia</c:v>
                </c:pt>
                <c:pt idx="18">
                  <c:v>Michael Bloomberg </c:v>
                </c:pt>
                <c:pt idx="19">
                  <c:v>Sheldon Adeson </c:v>
                </c:pt>
                <c:pt idx="20">
                  <c:v>Michael Dell </c:v>
                </c:pt>
                <c:pt idx="21">
                  <c:v>Phil Khight y Familia </c:v>
                </c:pt>
                <c:pt idx="22">
                  <c:v>Kenneth R. Thomson </c:v>
                </c:pt>
                <c:pt idx="23">
                  <c:v>Li Ka- Shing </c:v>
                </c:pt>
                <c:pt idx="24">
                  <c:v>Lee Shau kee</c:v>
                </c:pt>
                <c:pt idx="25">
                  <c:v>François Pinault y familia </c:v>
                </c:pt>
                <c:pt idx="26">
                  <c:v>Joseph Safra </c:v>
                </c:pt>
                <c:pt idx="27">
                  <c:v>Leonid Mikhelson </c:v>
                </c:pt>
                <c:pt idx="28">
                  <c:v>Jorge Paulo Lemann y familia </c:v>
                </c:pt>
                <c:pt idx="29">
                  <c:v>Azim Premji </c:v>
                </c:pt>
                <c:pt idx="30">
                  <c:v>Dieter Schwarz</c:v>
                </c:pt>
                <c:pt idx="31">
                  <c:v>Wang Jianlin </c:v>
                </c:pt>
                <c:pt idx="32">
                  <c:v>Giovanni Ferrero </c:v>
                </c:pt>
                <c:pt idx="33">
                  <c:v>Elon Musk </c:v>
                </c:pt>
              </c:strCache>
            </c:strRef>
          </c:cat>
          <c:val>
            <c:numRef>
              <c:f>Hoja1!$Y$4:$Y$37</c:f>
              <c:numCache>
                <c:formatCode>_-"$"* #,##0.0_-;\-"$"* #,##0.0_-;_-"$"* "-"??_-;_-@_-</c:formatCode>
                <c:ptCount val="34"/>
                <c:pt idx="0">
                  <c:v>174000</c:v>
                </c:pt>
                <c:pt idx="1">
                  <c:v>174000</c:v>
                </c:pt>
                <c:pt idx="2">
                  <c:v>141000</c:v>
                </c:pt>
                <c:pt idx="3">
                  <c:v>96300</c:v>
                </c:pt>
                <c:pt idx="4">
                  <c:v>90000</c:v>
                </c:pt>
                <c:pt idx="5">
                  <c:v>84200</c:v>
                </c:pt>
                <c:pt idx="6">
                  <c:v>67700</c:v>
                </c:pt>
                <c:pt idx="7">
                  <c:v>65000</c:v>
                </c:pt>
                <c:pt idx="8">
                  <c:v>60300</c:v>
                </c:pt>
                <c:pt idx="9">
                  <c:v>60100</c:v>
                </c:pt>
                <c:pt idx="10">
                  <c:v>56700</c:v>
                </c:pt>
                <c:pt idx="11">
                  <c:v>51300</c:v>
                </c:pt>
                <c:pt idx="12">
                  <c:v>50000</c:v>
                </c:pt>
                <c:pt idx="13">
                  <c:v>41200</c:v>
                </c:pt>
                <c:pt idx="14">
                  <c:v>38800</c:v>
                </c:pt>
                <c:pt idx="15">
                  <c:v>37300</c:v>
                </c:pt>
                <c:pt idx="16">
                  <c:v>36200</c:v>
                </c:pt>
                <c:pt idx="17">
                  <c:v>36100</c:v>
                </c:pt>
                <c:pt idx="18">
                  <c:v>36100</c:v>
                </c:pt>
                <c:pt idx="19">
                  <c:v>35100</c:v>
                </c:pt>
                <c:pt idx="20">
                  <c:v>34300</c:v>
                </c:pt>
                <c:pt idx="21">
                  <c:v>33400</c:v>
                </c:pt>
                <c:pt idx="22">
                  <c:v>32500</c:v>
                </c:pt>
                <c:pt idx="23">
                  <c:v>31700</c:v>
                </c:pt>
                <c:pt idx="24">
                  <c:v>30100</c:v>
                </c:pt>
                <c:pt idx="25">
                  <c:v>29700</c:v>
                </c:pt>
                <c:pt idx="26">
                  <c:v>25200</c:v>
                </c:pt>
                <c:pt idx="27">
                  <c:v>24000</c:v>
                </c:pt>
                <c:pt idx="28">
                  <c:v>22800</c:v>
                </c:pt>
                <c:pt idx="29">
                  <c:v>22600</c:v>
                </c:pt>
                <c:pt idx="30">
                  <c:v>22600</c:v>
                </c:pt>
                <c:pt idx="31">
                  <c:v>22600</c:v>
                </c:pt>
                <c:pt idx="32">
                  <c:v>22400</c:v>
                </c:pt>
                <c:pt idx="33">
                  <c:v>22300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3-4470-B9FF-7077C3DEF3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7002655"/>
        <c:axId val="377472863"/>
      </c:barChart>
      <c:catAx>
        <c:axId val="33700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77472863"/>
        <c:crosses val="autoZero"/>
        <c:auto val="1"/>
        <c:lblAlgn val="ctr"/>
        <c:lblOffset val="100"/>
        <c:noMultiLvlLbl val="0"/>
      </c:catAx>
      <c:valAx>
        <c:axId val="377472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&quot;$&quot;* #,##0.0_-;\-&quot;$&quot;* #,##0.0_-;_-&quot;$&quot;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3700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numero de ricos en el mundo</c:v>
          </c:tx>
          <c:spPr>
            <a:solidFill>
              <a:srgbClr val="4D5083"/>
            </a:solidFill>
            <a:ln>
              <a:noFill/>
            </a:ln>
            <a:effectLst/>
          </c:spPr>
          <c:invertIfNegative val="0"/>
          <c:cat>
            <c:numRef>
              <c:f>Hoja3!$C$6:$C$29</c:f>
              <c:numCache>
                <c:formatCode>General</c:formatCode>
                <c:ptCount val="24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</c:numCache>
            </c:numRef>
          </c:cat>
          <c:val>
            <c:numRef>
              <c:f>Hoja3!$D$6:$D$29</c:f>
              <c:numCache>
                <c:formatCode>General</c:formatCode>
                <c:ptCount val="24"/>
                <c:pt idx="0">
                  <c:v>423</c:v>
                </c:pt>
                <c:pt idx="1">
                  <c:v>224</c:v>
                </c:pt>
                <c:pt idx="2">
                  <c:v>209</c:v>
                </c:pt>
                <c:pt idx="3">
                  <c:v>298</c:v>
                </c:pt>
                <c:pt idx="4">
                  <c:v>322</c:v>
                </c:pt>
                <c:pt idx="5">
                  <c:v>538</c:v>
                </c:pt>
                <c:pt idx="6">
                  <c:v>472</c:v>
                </c:pt>
                <c:pt idx="7">
                  <c:v>476</c:v>
                </c:pt>
                <c:pt idx="8">
                  <c:v>587</c:v>
                </c:pt>
                <c:pt idx="9">
                  <c:v>691</c:v>
                </c:pt>
                <c:pt idx="10">
                  <c:v>793</c:v>
                </c:pt>
                <c:pt idx="11">
                  <c:v>946</c:v>
                </c:pt>
                <c:pt idx="12" formatCode="#,##0">
                  <c:v>1125</c:v>
                </c:pt>
                <c:pt idx="13">
                  <c:v>793</c:v>
                </c:pt>
                <c:pt idx="14" formatCode="#,##0">
                  <c:v>1011</c:v>
                </c:pt>
                <c:pt idx="15" formatCode="#,##0">
                  <c:v>1210</c:v>
                </c:pt>
                <c:pt idx="16" formatCode="#,##0">
                  <c:v>1226</c:v>
                </c:pt>
                <c:pt idx="17" formatCode="#,##0">
                  <c:v>1426</c:v>
                </c:pt>
                <c:pt idx="18" formatCode="#,##0">
                  <c:v>1645</c:v>
                </c:pt>
                <c:pt idx="19" formatCode="#,##0">
                  <c:v>1826</c:v>
                </c:pt>
                <c:pt idx="20" formatCode="#,##0">
                  <c:v>1810</c:v>
                </c:pt>
                <c:pt idx="21" formatCode="#,##0">
                  <c:v>2043</c:v>
                </c:pt>
                <c:pt idx="22" formatCode="#,##0">
                  <c:v>2208</c:v>
                </c:pt>
                <c:pt idx="23" formatCode="#,##0">
                  <c:v>2153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CC-4C17-896C-301B96B4A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225727"/>
        <c:axId val="1997850335"/>
      </c:barChart>
      <c:catAx>
        <c:axId val="2086225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997850335"/>
        <c:crosses val="autoZero"/>
        <c:auto val="1"/>
        <c:lblAlgn val="ctr"/>
        <c:lblOffset val="100"/>
        <c:noMultiLvlLbl val="0"/>
      </c:catAx>
      <c:valAx>
        <c:axId val="199785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086225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F6E0F-D41E-4CA5-87CE-491E924EF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E31F79-0FCA-4165-96C1-D428F6584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BB7051-0E9D-4A65-849C-A059BAF3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DC74AC-3626-4B7D-AFD8-0ADE5D5F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6A44E-650A-4FB4-9C5A-67B9276F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00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FAC2-D70C-4B07-A8C9-A93D538D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AB68AC-DDCB-40A7-8E42-2B4F4E703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F20FE0-8BE1-4CCC-A9F1-989C5920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A84FD-3F15-46D4-9AA2-425239B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1C8E5-3006-4116-9AA9-BEBF5F62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0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0F2287-3738-4171-8F77-09F5EE1E7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E6F15E-DF7E-41D2-8CF6-CF00C3826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0ABAB-6B5F-408E-98D9-AC1309EB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9024B9-64B1-4671-9ED5-52C4F68F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BA7D7-3D0A-48B0-AE9F-156E37CA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130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1493-257D-4DBC-9028-8979EDA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DE9DA-B4DE-4D23-ACBE-F7E44B8B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D50261-18ED-4A76-9B18-CD6DC602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A6AFD2-83AB-4868-AA70-6FAD1238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394132-D201-4E33-82CB-CE63904D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10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8AB65-5467-4914-B3BD-1972DD40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A0F5BE-D3BE-4E3F-9546-71A6171FF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D52BB-B20C-4362-B45E-3770A4E2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00D52-056B-4DED-85AB-21BD4DFD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A0521-8E7B-4DC7-808A-43119DF4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502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04FC2-A2BB-46B8-9283-1D1CF8E7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B941E7-9025-4C16-B8AB-ECAAC792D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C1E571-E681-497A-9155-2B9FC5B2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33E45E-8197-4C13-BE69-9028E5B8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B6E7CB-DDC8-455D-A381-82BF2496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8D7C4B-D1C1-42DD-B5E3-363063A0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588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D9CDD-A669-458B-ACA9-5BD11B3E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61B0BC-48A2-49CB-A9E5-8F9161318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94B4ED-3593-4615-A926-1DC2C8F54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A6AB03-1A09-4AEF-94F6-46B983ED2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49570C-A752-49CF-91C5-700312AB6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405EDCB-47B6-49D6-B672-850EC9ED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0D491AF-7898-44B0-8995-13C8278A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E34973-0648-4AEB-B084-E9A76559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368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C6D68-0A65-43C6-82B7-07172431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61A58B-C6DA-40A8-B9B2-05F4D193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4F7BD1-1C57-4A92-9CFA-92CE1C1A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3B12B7-02B2-4E61-A25A-89119775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30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F3DC7E-B28A-4CD9-878C-7E263E80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5898E5-A214-41C7-9077-52A2348C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D93A55-80FB-4DC5-BC18-2B0F8CFC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67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EDF18-7BB4-49F0-8DFD-98FCA4FF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D108BB-9D1E-4BBD-B24F-6DCFFA09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0A2709-A9F7-482F-AB16-3DA47C310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89B933-F67B-43E7-9697-41905B09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FE35EE-B2E7-4A5C-BFD0-B278CAE67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619E3F-3AB0-43EE-BF8B-50306E05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713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39391-4D79-4334-BEC9-A258BC91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1C9724-4DF4-4D7D-A94D-B8690A18B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D12FD6-ED17-4B52-A23F-CCBD05A57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4BB3C6-9EA7-4813-9ADB-24991D81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5E622C-2BA0-47A2-8290-CC4CEB32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DE1165-C2B9-4F57-9F13-3F7EA8EE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590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7EF724-5ACC-4A23-9621-9845D332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CF9C35-ADA3-450C-8F77-2EA602B42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963E7-9C06-438C-A034-4A682B5B2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A993C-9154-47FB-9A1F-AC5AD8960EB4}" type="datetimeFigureOut">
              <a:rPr lang="es-MX" smtClean="0"/>
              <a:t>24/09/2019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CF65EC-F77F-4A22-9AE0-0B2CA4D29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7C22E-2C7C-4D7E-A554-BF05AE85A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1A4D0-4643-455D-A809-B132E2DCEF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285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jpeg"/><Relationship Id="rId7" Type="http://schemas.openxmlformats.org/officeDocument/2006/relationships/hyperlink" Target="https://en.m.wikipedia.org/wiki/Andrew_W._Mellon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6EA52-7B1E-4979-B1BB-7F7600DF7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indent="457200" algn="r">
              <a:spcAft>
                <a:spcPts val="0"/>
              </a:spcAft>
            </a:pPr>
            <a:r>
              <a:rPr lang="es-ES" sz="2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Quinto congreso Internacional de Economía </a:t>
            </a:r>
            <a:r>
              <a:rPr lang="es-ES" sz="2000" i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 capitalismo contemporáneo retos y alternativas de desarrollo en un contexto de innovación tecnológica</a:t>
            </a:r>
            <a:br>
              <a:rPr lang="es-MX" sz="20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s-MX" sz="20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989430-2C71-4402-86C1-7AD6B995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912" b="2059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42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EC136B6-8E6F-4E3C-AB30-3F492099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s-MX" sz="3600" dirty="0">
                <a:solidFill>
                  <a:srgbClr val="FFFFFF"/>
                </a:solidFill>
              </a:rPr>
              <a:t>Tendencias del momento </a:t>
            </a:r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0BD89E69-CE9B-4F1D-B699-723CF23C2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812316"/>
              </p:ext>
            </p:extLst>
          </p:nvPr>
        </p:nvGraphicFramePr>
        <p:xfrm>
          <a:off x="4741523" y="976447"/>
          <a:ext cx="6626100" cy="4905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12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n relacionada">
            <a:extLst>
              <a:ext uri="{FF2B5EF4-FFF2-40B4-BE49-F238E27FC236}">
                <a16:creationId xmlns:a16="http://schemas.microsoft.com/office/drawing/2014/main" id="{4972E90A-AD6E-41F8-A27A-DEF6F94EB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4204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489A90-34E2-4C4B-A3AB-F374FC8B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Clasificación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A2000-92E8-40BC-A871-680D374FF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800"/>
              <a:t>Enfoque cliente/usuario.</a:t>
            </a:r>
            <a:endParaRPr lang="es-MX" sz="1800"/>
          </a:p>
          <a:p>
            <a:pPr marL="0" indent="0">
              <a:buNone/>
            </a:pPr>
            <a:r>
              <a:rPr lang="es-ES" sz="1800"/>
              <a:t>Un elemento clave del comercio electrónico es la confianza, ya que permite concretar la conversión de clientes potenciales a nuevos compradores. </a:t>
            </a:r>
          </a:p>
          <a:p>
            <a:pPr marL="0" indent="0">
              <a:buNone/>
            </a:pPr>
            <a:endParaRPr lang="es-MX" sz="1800"/>
          </a:p>
          <a:p>
            <a:pPr marL="0" indent="0">
              <a:buNone/>
            </a:pPr>
            <a:endParaRPr lang="es-MX" sz="1800"/>
          </a:p>
        </p:txBody>
      </p:sp>
    </p:spTree>
    <p:extLst>
      <p:ext uri="{BB962C8B-B14F-4D97-AF65-F5344CB8AC3E}">
        <p14:creationId xmlns:p14="http://schemas.microsoft.com/office/powerpoint/2010/main" val="172148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023C26-38DE-4C2E-9382-2D9B0764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s-ES" sz="2800" dirty="0"/>
              <a:t>Fortaleza de la marca.</a:t>
            </a:r>
            <a:br>
              <a:rPr lang="es-ES" sz="2800" dirty="0"/>
            </a:br>
            <a:endParaRPr lang="es-MX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FA98C9-2260-438C-9B55-E59AA15A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s-ES" sz="2000" dirty="0"/>
              <a:t>Publicidad realizar publicidad por medios online y office en toda su amplitud (masiva, directa, etc.) es muy positivo, en redes sociales incrementa la presencia de la marca, siendo una buena oportunidad para promover el negocio virtual.</a:t>
            </a:r>
          </a:p>
          <a:p>
            <a:endParaRPr lang="es-MX" sz="2000" dirty="0"/>
          </a:p>
        </p:txBody>
      </p:sp>
      <p:pic>
        <p:nvPicPr>
          <p:cNvPr id="8194" name="Picture 2" descr="Resultado de imagen para marcas wallpaper">
            <a:extLst>
              <a:ext uri="{FF2B5EF4-FFF2-40B4-BE49-F238E27FC236}">
                <a16:creationId xmlns:a16="http://schemas.microsoft.com/office/drawing/2014/main" id="{866DCB81-DE2B-4FF2-BBBA-BC9CFC9D2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910" y="-1"/>
            <a:ext cx="929898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6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A7D20-273B-4494-BC44-5524694C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s-ES" sz="1500"/>
              <a:t>Calidad en productos y servicios.</a:t>
            </a:r>
          </a:p>
          <a:p>
            <a:pPr marL="0" indent="0">
              <a:buNone/>
            </a:pPr>
            <a:r>
              <a:rPr lang="es-ES" sz="1500"/>
              <a:t>La experiencia de compra que puede tener un usuario incide en la compra de otro; un buen comentario o experiencia tiene gran poder en la conversación de clientes, es primordial brindar excelencia en lo que se ofrece o vende.</a:t>
            </a:r>
          </a:p>
          <a:p>
            <a:pPr marL="0" indent="0">
              <a:buNone/>
            </a:pPr>
            <a:endParaRPr lang="es-MX" sz="1500"/>
          </a:p>
          <a:p>
            <a:r>
              <a:rPr lang="es-ES" sz="1500"/>
              <a:t>Presentación del sitio.</a:t>
            </a:r>
          </a:p>
          <a:p>
            <a:pPr marL="0" indent="0">
              <a:buNone/>
            </a:pPr>
            <a:r>
              <a:rPr lang="es-ES" sz="1500"/>
              <a:t>Debe tener estos tres enfoques que cumplan con las necesidades que el usuario está buscando y no desista de su compra.</a:t>
            </a:r>
            <a:endParaRPr lang="es-MX" sz="1500"/>
          </a:p>
          <a:p>
            <a:endParaRPr lang="es-MX" sz="1500"/>
          </a:p>
        </p:txBody>
      </p:sp>
      <p:pic>
        <p:nvPicPr>
          <p:cNvPr id="9218" name="Picture 2" descr="Resultado de imagen para herramienta wallpaper">
            <a:extLst>
              <a:ext uri="{FF2B5EF4-FFF2-40B4-BE49-F238E27FC236}">
                <a16:creationId xmlns:a16="http://schemas.microsoft.com/office/drawing/2014/main" id="{0E919179-FD6C-41CD-AA4B-4ADCBC27B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r="27557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s-ES" sz="1800"/>
              <a:t>Seguridad y privacidad.</a:t>
            </a:r>
          </a:p>
          <a:p>
            <a:pPr marL="0" indent="0">
              <a:buNone/>
            </a:pPr>
            <a:r>
              <a:rPr lang="es-ES" sz="1800"/>
              <a:t>Para realizar transacciones tipo comercial a través de internet, los aspectos fundamentales que se den entender sobre los sistemas de seguridad son: confidencialidad, fiabilidad, integridad y autenticación de datos. </a:t>
            </a:r>
          </a:p>
          <a:p>
            <a:pPr marL="0" indent="0">
              <a:buNone/>
            </a:pPr>
            <a:endParaRPr lang="es-MX" sz="1800"/>
          </a:p>
          <a:p>
            <a:r>
              <a:rPr lang="es-ES" sz="1800"/>
              <a:t>Conocimiento del comportamiento del cliente.</a:t>
            </a:r>
          </a:p>
          <a:p>
            <a:pPr marL="0" indent="0">
              <a:buNone/>
            </a:pPr>
            <a:r>
              <a:rPr lang="es-ES" sz="1800"/>
              <a:t>En el e-commerce la empresa puede observar la conducta del consumidor sin hacer sentir que esto es invasivo para él. </a:t>
            </a:r>
            <a:endParaRPr lang="es-MX" sz="1800"/>
          </a:p>
          <a:p>
            <a:pPr marL="0" indent="0">
              <a:buNone/>
            </a:pPr>
            <a:endParaRPr lang="es-MX" sz="1800"/>
          </a:p>
        </p:txBody>
      </p:sp>
      <p:pic>
        <p:nvPicPr>
          <p:cNvPr id="10242" name="Picture 2" descr="Resultado de imagen para seguridad wallpaper">
            <a:extLst>
              <a:ext uri="{FF2B5EF4-FFF2-40B4-BE49-F238E27FC236}">
                <a16:creationId xmlns:a16="http://schemas.microsoft.com/office/drawing/2014/main" id="{92659C43-B311-4E28-9F2B-1A72BEA5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5" r="14084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8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3569B9-0BA0-4D39-9B71-11C522B71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s-MX" dirty="0"/>
              <a:t>Formas de comercio electrónico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4D5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Resultado de imagen para comercio">
            <a:extLst>
              <a:ext uri="{FF2B5EF4-FFF2-40B4-BE49-F238E27FC236}">
                <a16:creationId xmlns:a16="http://schemas.microsoft.com/office/drawing/2014/main" id="{5B0E00EA-7C99-42F2-A2F4-09A26BDDC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2" b="2"/>
          <a:stretch/>
        </p:blipFill>
        <p:spPr bwMode="auto"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6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business wallpaper">
            <a:extLst>
              <a:ext uri="{FF2B5EF4-FFF2-40B4-BE49-F238E27FC236}">
                <a16:creationId xmlns:a16="http://schemas.microsoft.com/office/drawing/2014/main" id="{1DAE0268-EC52-4555-A171-E9A6106FD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" sz="3600" i="1"/>
              <a:t>Business to Business</a:t>
            </a:r>
            <a:br>
              <a:rPr lang="es-ES" sz="3600" i="1"/>
            </a:br>
            <a:endParaRPr lang="es-MX" sz="3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800"/>
              <a:t>Transacción comercial de empresa a empresa.</a:t>
            </a:r>
          </a:p>
          <a:p>
            <a:r>
              <a:rPr lang="es-ES" sz="1800"/>
              <a:t>Función de transmisión de bienes y servicios entre fabricantes y distribuidores de un producto en especifico y que engloba un  segmento de un mercado.</a:t>
            </a:r>
          </a:p>
          <a:p>
            <a:r>
              <a:rPr lang="es-ES" sz="1800"/>
              <a:t>En un comercio de mayoristas. </a:t>
            </a:r>
          </a:p>
          <a:p>
            <a:pPr marL="0" indent="0"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54207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sultado de imagen para business wallpaper">
            <a:extLst>
              <a:ext uri="{FF2B5EF4-FFF2-40B4-BE49-F238E27FC236}">
                <a16:creationId xmlns:a16="http://schemas.microsoft.com/office/drawing/2014/main" id="{4988EF7B-820F-4C59-9647-888EF3671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1" b="554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1D1DFC-3299-4074-AB06-87622CA5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" sz="3600" i="1"/>
              <a:t>Business to Consumer</a:t>
            </a:r>
            <a:br>
              <a:rPr lang="es-ES" sz="3600" i="1"/>
            </a:br>
            <a:endParaRPr lang="es-MX" sz="3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C9E69-7C6E-48C7-8276-F56518D83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300"/>
              <a:t>Es un modelo de negocio más conocido (tiendas virtuales a los consumidores de productos o alquileres de servicios).</a:t>
            </a:r>
          </a:p>
          <a:p>
            <a:r>
              <a:rPr lang="es-ES" sz="1300"/>
              <a:t>Es un comercio directo en el que el productor provee de mercancía a los clientes y necesita la satisfacción de estos para sus recomendaciones. </a:t>
            </a:r>
          </a:p>
          <a:p>
            <a:r>
              <a:rPr lang="es-ES" sz="1300"/>
              <a:t>Sus ventaja es que los precios son más bajos.</a:t>
            </a:r>
          </a:p>
          <a:p>
            <a:r>
              <a:rPr lang="es-ES" sz="1300"/>
              <a:t>La facilidad de los clientes al ver y cotizar los productos que desean adquirir.</a:t>
            </a:r>
          </a:p>
          <a:p>
            <a:r>
              <a:rPr lang="es-ES" sz="1300"/>
              <a:t>La ampliación geográfica del mercado aumentando así su demanda. </a:t>
            </a:r>
          </a:p>
          <a:p>
            <a:endParaRPr lang="es-MX" sz="1300"/>
          </a:p>
        </p:txBody>
      </p:sp>
    </p:spTree>
    <p:extLst>
      <p:ext uri="{BB962C8B-B14F-4D97-AF65-F5344CB8AC3E}">
        <p14:creationId xmlns:p14="http://schemas.microsoft.com/office/powerpoint/2010/main" val="161546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Resultado de imagen para empleo wallpaper">
            <a:extLst>
              <a:ext uri="{FF2B5EF4-FFF2-40B4-BE49-F238E27FC236}">
                <a16:creationId xmlns:a16="http://schemas.microsoft.com/office/drawing/2014/main" id="{BC34F328-49C7-488D-A1D0-E402C6F11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8253BB-FCB0-4B45-B6BC-8DD6535B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ES" sz="4000" i="1" dirty="0">
                <a:solidFill>
                  <a:srgbClr val="FFFFFF"/>
                </a:solidFill>
              </a:rPr>
              <a:t>Business </a:t>
            </a:r>
            <a:r>
              <a:rPr lang="es-ES" sz="4000" i="1" dirty="0" err="1">
                <a:solidFill>
                  <a:srgbClr val="FFFFFF"/>
                </a:solidFill>
              </a:rPr>
              <a:t>to</a:t>
            </a:r>
            <a:r>
              <a:rPr lang="es-ES" sz="4000" i="1" dirty="0">
                <a:solidFill>
                  <a:srgbClr val="FFFFFF"/>
                </a:solidFill>
              </a:rPr>
              <a:t> </a:t>
            </a:r>
            <a:r>
              <a:rPr lang="es-ES" sz="4000" i="1" dirty="0" err="1">
                <a:solidFill>
                  <a:srgbClr val="FFFFFF"/>
                </a:solidFill>
              </a:rPr>
              <a:t>Employee</a:t>
            </a:r>
            <a:r>
              <a:rPr lang="es-ES" sz="4000" i="1" dirty="0">
                <a:solidFill>
                  <a:srgbClr val="FFFFFF"/>
                </a:solidFill>
              </a:rPr>
              <a:t>.</a:t>
            </a:r>
            <a:br>
              <a:rPr lang="es-ES" sz="4000" i="1" dirty="0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  <p:cxnSp>
        <p:nvCxnSpPr>
          <p:cNvPr id="14341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s-ES" sz="2000">
                <a:solidFill>
                  <a:srgbClr val="FFFFFF"/>
                </a:solidFill>
              </a:rPr>
              <a:t>Relación entre  el empleado y la empresa.</a:t>
            </a:r>
          </a:p>
          <a:p>
            <a:r>
              <a:rPr lang="es-ES" sz="2000">
                <a:solidFill>
                  <a:srgbClr val="FFFFFF"/>
                </a:solidFill>
              </a:rPr>
              <a:t>Desarrolla modalidades en el comercio online.</a:t>
            </a:r>
          </a:p>
          <a:p>
            <a:r>
              <a:rPr lang="es-ES" sz="2000">
                <a:solidFill>
                  <a:srgbClr val="FFFFFF"/>
                </a:solidFill>
              </a:rPr>
              <a:t>La ventaja del modelo de negocio seria el desempeño laboral que los trabajadores tienen.</a:t>
            </a:r>
          </a:p>
          <a:p>
            <a:endParaRPr lang="es-E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17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consumidores">
            <a:extLst>
              <a:ext uri="{FF2B5EF4-FFF2-40B4-BE49-F238E27FC236}">
                <a16:creationId xmlns:a16="http://schemas.microsoft.com/office/drawing/2014/main" id="{3B540B2D-A4B6-4747-B378-54514A909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b="418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35479-77B0-4CCC-B0FC-2B4C8AB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" sz="3300" i="1"/>
              <a:t>Consumer to Consumer</a:t>
            </a:r>
            <a:br>
              <a:rPr lang="es-ES" sz="3300" b="1" i="1"/>
            </a:br>
            <a:endParaRPr lang="es-MX" sz="330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4FA03F-6A84-4C1D-B757-50106247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100"/>
              <a:t>En este tipo de modelo los consumidores finales generan redes entre más consumidores que necesitan relacionarse al comercio; hace referencia principalmente a las transacciones privadas entre los usuarios como el caso de las subastas de productos raros. </a:t>
            </a:r>
          </a:p>
          <a:p>
            <a:r>
              <a:rPr lang="es-ES" sz="1100"/>
              <a:t>Las ventajas son al ser objetos  de gran valor hay una gran demanda </a:t>
            </a:r>
          </a:p>
          <a:p>
            <a:r>
              <a:rPr lang="es-ES" sz="1100"/>
              <a:t>Por otro lado, los usuarios desean vender objetos comunes, ocurre todo lo contrario y se reduce el precio, aumentado la demanda del objeto por su bajo costo. </a:t>
            </a:r>
          </a:p>
          <a:p>
            <a:r>
              <a:rPr lang="es-ES" sz="1100"/>
              <a:t>El caso de E-bay que obtienes sus ganancias a través de una función de intermediante con sus usuarios.</a:t>
            </a:r>
          </a:p>
          <a:p>
            <a:r>
              <a:rPr lang="es-ES" sz="1100"/>
              <a:t>Como el mercado de Facebook que genera una red de conexiones de mercancías para sus usuarios. </a:t>
            </a:r>
          </a:p>
          <a:p>
            <a:endParaRPr lang="es-MX" sz="1100"/>
          </a:p>
        </p:txBody>
      </p:sp>
    </p:spTree>
    <p:extLst>
      <p:ext uri="{BB962C8B-B14F-4D97-AF65-F5344CB8AC3E}">
        <p14:creationId xmlns:p14="http://schemas.microsoft.com/office/powerpoint/2010/main" val="104030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sultado de imagen para economia">
            <a:extLst>
              <a:ext uri="{FF2B5EF4-FFF2-40B4-BE49-F238E27FC236}">
                <a16:creationId xmlns:a16="http://schemas.microsoft.com/office/drawing/2014/main" id="{C520FC13-D1A7-49AA-BE6E-7C7B92614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2019A6-381F-4251-BBEF-A1A53F68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 fontScale="90000"/>
          </a:bodyPr>
          <a:lstStyle/>
          <a:p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Comercio electrónico: antecedentes, actualidad y su influencia en el proceso de acumulación de la riqueza en el siglo XXI</a:t>
            </a:r>
            <a:b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Commerce: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affairs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accumulation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wealth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21st </a:t>
            </a:r>
            <a:r>
              <a:rPr lang="es-MX" sz="22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century</a:t>
            </a:r>
            <a:br>
              <a:rPr lang="es-MX" sz="2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1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15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4E9D24-1C14-4465-A729-EEBB10DA6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Fernando Lazcano Cárdenas &amp;   </a:t>
            </a:r>
            <a:r>
              <a:rPr lang="es-MX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Narayani</a:t>
            </a:r>
            <a:r>
              <a:rPr lang="es-MX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Argelia Galindo Enríquez </a:t>
            </a:r>
          </a:p>
        </p:txBody>
      </p:sp>
    </p:spTree>
    <p:extLst>
      <p:ext uri="{BB962C8B-B14F-4D97-AF65-F5344CB8AC3E}">
        <p14:creationId xmlns:p14="http://schemas.microsoft.com/office/powerpoint/2010/main" val="389916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Resultado de imagen para business wallpaper">
            <a:extLst>
              <a:ext uri="{FF2B5EF4-FFF2-40B4-BE49-F238E27FC236}">
                <a16:creationId xmlns:a16="http://schemas.microsoft.com/office/drawing/2014/main" id="{D25E7C36-457B-4709-8D7E-02D91549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3B5D5E-6E22-4563-A14B-3F46D2AF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MX" sz="4000" i="1">
                <a:solidFill>
                  <a:srgbClr val="FFFFFF"/>
                </a:solidFill>
              </a:rPr>
              <a:t> Government to Citizen.</a:t>
            </a:r>
            <a:br>
              <a:rPr lang="es-MX" sz="4000">
                <a:solidFill>
                  <a:srgbClr val="FFFFFF"/>
                </a:solidFill>
              </a:rPr>
            </a:br>
            <a:endParaRPr lang="es-MX" sz="400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rgbClr val="FFFFFF"/>
                </a:solidFill>
              </a:rPr>
              <a:t>Relación entre los ciudadanos y el gobierno. </a:t>
            </a:r>
          </a:p>
          <a:p>
            <a:r>
              <a:rPr lang="es-MX" sz="2000">
                <a:solidFill>
                  <a:srgbClr val="FFFFFF"/>
                </a:solidFill>
              </a:rPr>
              <a:t>El gobierno tiene un portal online en que ofrece, productos y servicios. </a:t>
            </a:r>
          </a:p>
          <a:p>
            <a:r>
              <a:rPr lang="es-MX" sz="2000">
                <a:solidFill>
                  <a:srgbClr val="FFFFFF"/>
                </a:solidFill>
              </a:rPr>
              <a:t>Ya sea mediante organismos públicos, empresas paraestatales.</a:t>
            </a:r>
          </a:p>
          <a:p>
            <a:r>
              <a:rPr lang="es-MX" sz="2000">
                <a:solidFill>
                  <a:srgbClr val="FFFFFF"/>
                </a:solidFill>
              </a:rPr>
              <a:t>Las modalidades son la obtención de información legal, emisiones de factura, adquisiciones de permisos o licencias. </a:t>
            </a:r>
          </a:p>
          <a:p>
            <a:r>
              <a:rPr lang="es-MX" sz="2000">
                <a:solidFill>
                  <a:srgbClr val="FFFFFF"/>
                </a:solidFill>
              </a:rPr>
              <a:t>Las ventajas, son el acercamiento de los ciudadanos al gobierno.</a:t>
            </a:r>
          </a:p>
          <a:p>
            <a:r>
              <a:rPr lang="es-MX" sz="2000">
                <a:solidFill>
                  <a:srgbClr val="FFFFFF"/>
                </a:solidFill>
              </a:rPr>
              <a:t>Ahorro de tiempo en trámites</a:t>
            </a:r>
          </a:p>
          <a:p>
            <a:r>
              <a:rPr lang="es-MX" sz="2000">
                <a:solidFill>
                  <a:srgbClr val="FFFFFF"/>
                </a:solidFill>
              </a:rPr>
              <a:t>Mayor participación</a:t>
            </a:r>
          </a:p>
          <a:p>
            <a:r>
              <a:rPr lang="es-MX" sz="2000">
                <a:solidFill>
                  <a:srgbClr val="FFFFFF"/>
                </a:solidFill>
              </a:rPr>
              <a:t>Disminución de costos de operación</a:t>
            </a:r>
            <a:endParaRPr lang="es-E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579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/>
              <a:t>Proceso de acumulación de riqueza de los hombres más ricos del mundo.</a:t>
            </a:r>
          </a:p>
        </p:txBody>
      </p:sp>
      <p:pic>
        <p:nvPicPr>
          <p:cNvPr id="1026" name="Picture 2" descr="Resultado de imagen para hombres mas ricos del mundo">
            <a:extLst>
              <a:ext uri="{FF2B5EF4-FFF2-40B4-BE49-F238E27FC236}">
                <a16:creationId xmlns:a16="http://schemas.microsoft.com/office/drawing/2014/main" id="{56856A29-0E43-4E4B-BAB4-34698D6567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5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194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8" name="Marcador de contenido 6">
            <a:extLst>
              <a:ext uri="{FF2B5EF4-FFF2-40B4-BE49-F238E27FC236}">
                <a16:creationId xmlns:a16="http://schemas.microsoft.com/office/drawing/2014/main" id="{6CB07C77-6916-4851-8DC4-76E10302B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984779"/>
              </p:ext>
            </p:extLst>
          </p:nvPr>
        </p:nvGraphicFramePr>
        <p:xfrm>
          <a:off x="4850404" y="947057"/>
          <a:ext cx="6806576" cy="4963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ítulo 1">
            <a:extLst>
              <a:ext uri="{FF2B5EF4-FFF2-40B4-BE49-F238E27FC236}">
                <a16:creationId xmlns:a16="http://schemas.microsoft.com/office/drawing/2014/main" id="{AB548963-188A-4A1A-8361-4840F512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7" y="1065861"/>
            <a:ext cx="3313164" cy="4726276"/>
          </a:xfrm>
        </p:spPr>
        <p:txBody>
          <a:bodyPr>
            <a:normAutofit/>
          </a:bodyPr>
          <a:lstStyle/>
          <a:p>
            <a:pPr algn="r"/>
            <a:br>
              <a:rPr lang="es-ES" sz="4000" i="1" dirty="0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  <p:pic>
        <p:nvPicPr>
          <p:cNvPr id="23" name="Picture 8" descr="Resultado de imagen para jeff bezos">
            <a:extLst>
              <a:ext uri="{FF2B5EF4-FFF2-40B4-BE49-F238E27FC236}">
                <a16:creationId xmlns:a16="http://schemas.microsoft.com/office/drawing/2014/main" id="{247BCD0B-CF9F-40AE-AE60-2114DA865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r="21625"/>
          <a:stretch/>
        </p:blipFill>
        <p:spPr bwMode="auto">
          <a:xfrm>
            <a:off x="564759" y="222390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3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9" name="Marcador de contenido 4">
            <a:extLst>
              <a:ext uri="{FF2B5EF4-FFF2-40B4-BE49-F238E27FC236}">
                <a16:creationId xmlns:a16="http://schemas.microsoft.com/office/drawing/2014/main" id="{FD5D7871-9311-4D54-B62E-BDCAEEDCCE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8315783"/>
              </p:ext>
            </p:extLst>
          </p:nvPr>
        </p:nvGraphicFramePr>
        <p:xfrm>
          <a:off x="5035080" y="1025433"/>
          <a:ext cx="6621900" cy="4807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2" descr="Resultado de imagen para carlos slim">
            <a:extLst>
              <a:ext uri="{FF2B5EF4-FFF2-40B4-BE49-F238E27FC236}">
                <a16:creationId xmlns:a16="http://schemas.microsoft.com/office/drawing/2014/main" id="{1A06398C-AFC0-4BCA-A8BA-5E8358A44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452547" y="222390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3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9" name="Marcador de contenido 6">
            <a:extLst>
              <a:ext uri="{FF2B5EF4-FFF2-40B4-BE49-F238E27FC236}">
                <a16:creationId xmlns:a16="http://schemas.microsoft.com/office/drawing/2014/main" id="{DB4BA724-1400-4DE1-A24A-A3744BCB8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241421"/>
              </p:ext>
            </p:extLst>
          </p:nvPr>
        </p:nvGraphicFramePr>
        <p:xfrm>
          <a:off x="4938728" y="847725"/>
          <a:ext cx="6718252" cy="5329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4" descr="Resultado de imagen para bill gates">
            <a:extLst>
              <a:ext uri="{FF2B5EF4-FFF2-40B4-BE49-F238E27FC236}">
                <a16:creationId xmlns:a16="http://schemas.microsoft.com/office/drawing/2014/main" id="{E752CA5F-113A-42EC-A499-191D7120D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5" r="16126" b="1"/>
          <a:stretch/>
        </p:blipFill>
        <p:spPr bwMode="auto">
          <a:xfrm>
            <a:off x="564759" y="222390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76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9" name="Marcador de contenido 3">
            <a:extLst>
              <a:ext uri="{FF2B5EF4-FFF2-40B4-BE49-F238E27FC236}">
                <a16:creationId xmlns:a16="http://schemas.microsoft.com/office/drawing/2014/main" id="{4FC601F8-224C-409F-8166-8DE612B8B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188680"/>
              </p:ext>
            </p:extLst>
          </p:nvPr>
        </p:nvGraphicFramePr>
        <p:xfrm>
          <a:off x="4938727" y="681037"/>
          <a:ext cx="6873521" cy="5689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6" descr="Resultado de imagen para larry ellison">
            <a:extLst>
              <a:ext uri="{FF2B5EF4-FFF2-40B4-BE49-F238E27FC236}">
                <a16:creationId xmlns:a16="http://schemas.microsoft.com/office/drawing/2014/main" id="{FE276DF0-E9AA-419A-80BA-DB7B13ACA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r="26372" b="-4"/>
          <a:stretch/>
        </p:blipFill>
        <p:spPr bwMode="auto">
          <a:xfrm>
            <a:off x="564759" y="222390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16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B625EA40-2EC7-49BE-8FD8-AF32FAC3C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594827"/>
              </p:ext>
            </p:extLst>
          </p:nvPr>
        </p:nvGraphicFramePr>
        <p:xfrm>
          <a:off x="4921143" y="111033"/>
          <a:ext cx="7083623" cy="6635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E99027A-4E8C-4593-B800-136163AC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7" y="1065860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ES" sz="4000" i="1" dirty="0">
                <a:solidFill>
                  <a:srgbClr val="FFFFFF"/>
                </a:solidFill>
              </a:rPr>
              <a:t>Lista de los hombres mas ricos 2019.</a:t>
            </a:r>
            <a:br>
              <a:rPr lang="es-ES" sz="4000" i="1" dirty="0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4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1" name="Título 1">
            <a:extLst>
              <a:ext uri="{FF2B5EF4-FFF2-40B4-BE49-F238E27FC236}">
                <a16:creationId xmlns:a16="http://schemas.microsoft.com/office/drawing/2014/main" id="{DE99027A-4E8C-4593-B800-136163AC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ES" sz="4000" i="1" dirty="0">
                <a:solidFill>
                  <a:srgbClr val="FFFFFF"/>
                </a:solidFill>
              </a:rPr>
              <a:t>Numero de ricos en el mundo </a:t>
            </a:r>
            <a:br>
              <a:rPr lang="es-ES" sz="4000" i="1" dirty="0">
                <a:solidFill>
                  <a:srgbClr val="FFFFFF"/>
                </a:solidFill>
              </a:rPr>
            </a:br>
            <a:br>
              <a:rPr lang="es-ES" sz="4000" i="1" dirty="0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  <p:graphicFrame>
        <p:nvGraphicFramePr>
          <p:cNvPr id="19" name="Marcador de contenido 3">
            <a:extLst>
              <a:ext uri="{FF2B5EF4-FFF2-40B4-BE49-F238E27FC236}">
                <a16:creationId xmlns:a16="http://schemas.microsoft.com/office/drawing/2014/main" id="{941B11FE-29DC-4AE6-BAB3-533B2BCF0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67992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5996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para andrew carnegie">
            <a:extLst>
              <a:ext uri="{FF2B5EF4-FFF2-40B4-BE49-F238E27FC236}">
                <a16:creationId xmlns:a16="http://schemas.microsoft.com/office/drawing/2014/main" id="{FD056841-D849-442C-AC74-CA94E0879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10495"/>
          <a:stretch/>
        </p:blipFill>
        <p:spPr bwMode="auto">
          <a:xfrm>
            <a:off x="958650" y="39643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para john d. rockefeller">
            <a:extLst>
              <a:ext uri="{FF2B5EF4-FFF2-40B4-BE49-F238E27FC236}">
                <a16:creationId xmlns:a16="http://schemas.microsoft.com/office/drawing/2014/main" id="{B7852B0D-A019-47FA-A647-B5EDE7AA4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3569158" y="39643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sultado de imagen para henry ford">
            <a:extLst>
              <a:ext uri="{FF2B5EF4-FFF2-40B4-BE49-F238E27FC236}">
                <a16:creationId xmlns:a16="http://schemas.microsoft.com/office/drawing/2014/main" id="{F5D2520E-A144-4344-B115-89BD8EC73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1" r="11245" b="-6"/>
          <a:stretch/>
        </p:blipFill>
        <p:spPr bwMode="auto">
          <a:xfrm>
            <a:off x="6179666" y="39643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persona, exterior, hombre, sombrero&#10;&#10;Descripción generada automáticamente">
            <a:extLst>
              <a:ext uri="{FF2B5EF4-FFF2-40B4-BE49-F238E27FC236}">
                <a16:creationId xmlns:a16="http://schemas.microsoft.com/office/drawing/2014/main" id="{9AA30C84-4079-4D8A-9428-B5A4EF7BA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000"/>
          <a:stretch/>
        </p:blipFill>
        <p:spPr>
          <a:xfrm>
            <a:off x="8790174" y="396430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7418BD9-054A-4628-83B7-40317799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 bwMode="auto">
          <a:xfrm>
            <a:off x="958648" y="3596239"/>
            <a:ext cx="2410199" cy="2410197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thomas alva edison">
            <a:extLst>
              <a:ext uri="{FF2B5EF4-FFF2-40B4-BE49-F238E27FC236}">
                <a16:creationId xmlns:a16="http://schemas.microsoft.com/office/drawing/2014/main" id="{248F69ED-0D6D-497B-B040-8C647C243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r="2" b="33251"/>
          <a:stretch/>
        </p:blipFill>
        <p:spPr bwMode="auto">
          <a:xfrm>
            <a:off x="3569158" y="3596931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Westinghouse">
            <a:extLst>
              <a:ext uri="{FF2B5EF4-FFF2-40B4-BE49-F238E27FC236}">
                <a16:creationId xmlns:a16="http://schemas.microsoft.com/office/drawing/2014/main" id="{18466457-4561-4C8D-9B63-A71B3E9E1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2252"/>
          <a:stretch/>
        </p:blipFill>
        <p:spPr bwMode="auto">
          <a:xfrm>
            <a:off x="6179666" y="3596931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6C53BB-A800-4068-A97F-5CDB15FB2E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5" r="-6" b="20120"/>
          <a:stretch/>
        </p:blipFill>
        <p:spPr>
          <a:xfrm>
            <a:off x="8790174" y="3596931"/>
            <a:ext cx="2410198" cy="241019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00EA9C6-7DC7-4559-9277-F2E5E249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49" y="2704963"/>
            <a:ext cx="2410199" cy="724037"/>
          </a:xfrm>
        </p:spPr>
        <p:txBody>
          <a:bodyPr>
            <a:normAutofit/>
          </a:bodyPr>
          <a:lstStyle/>
          <a:p>
            <a:pPr algn="ctr"/>
            <a:r>
              <a:rPr lang="es-MX" sz="1800" dirty="0"/>
              <a:t>Andrew Carnegie</a:t>
            </a:r>
            <a:br>
              <a:rPr lang="es-MX" sz="1800" dirty="0"/>
            </a:br>
            <a:r>
              <a:rPr lang="es-MX" sz="1800" dirty="0"/>
              <a:t>373’000</a:t>
            </a:r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id="{E9F47300-D5AA-4AD8-9481-7C0E1D130312}"/>
              </a:ext>
            </a:extLst>
          </p:cNvPr>
          <p:cNvSpPr txBox="1">
            <a:spLocks/>
          </p:cNvSpPr>
          <p:nvPr/>
        </p:nvSpPr>
        <p:spPr>
          <a:xfrm>
            <a:off x="3569157" y="2803453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John Davison Rockefeller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341’000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1C9907F1-B4FE-48C4-BFE2-10B9F2C3FFE0}"/>
              </a:ext>
            </a:extLst>
          </p:cNvPr>
          <p:cNvSpPr txBox="1">
            <a:spLocks/>
          </p:cNvSpPr>
          <p:nvPr/>
        </p:nvSpPr>
        <p:spPr>
          <a:xfrm>
            <a:off x="6279820" y="2691900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Henry Ford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188’000</a:t>
            </a: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id="{2A9A3C49-AB82-47DA-BCD5-E256B63684D1}"/>
              </a:ext>
            </a:extLst>
          </p:cNvPr>
          <p:cNvSpPr txBox="1">
            <a:spLocks/>
          </p:cNvSpPr>
          <p:nvPr/>
        </p:nvSpPr>
        <p:spPr>
          <a:xfrm>
            <a:off x="8790173" y="2691899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J. P. Morgan Jr.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100’000</a:t>
            </a:r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8B75AD9E-8EE7-4AD0-B1A5-4CCB369AFBB6}"/>
              </a:ext>
            </a:extLst>
          </p:cNvPr>
          <p:cNvSpPr txBox="1">
            <a:spLocks/>
          </p:cNvSpPr>
          <p:nvPr/>
        </p:nvSpPr>
        <p:spPr>
          <a:xfrm>
            <a:off x="1058802" y="5880938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Andrew Mellon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198.000</a:t>
            </a:r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id="{69AB29C5-EFC5-4CFB-B890-F678BE0E1872}"/>
              </a:ext>
            </a:extLst>
          </p:cNvPr>
          <p:cNvSpPr txBox="1">
            <a:spLocks/>
          </p:cNvSpPr>
          <p:nvPr/>
        </p:nvSpPr>
        <p:spPr>
          <a:xfrm>
            <a:off x="3469002" y="5856875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Thomas Alva Edison</a:t>
            </a:r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id="{6BD94357-ECB1-47FE-BD0B-5988A3513210}"/>
              </a:ext>
            </a:extLst>
          </p:cNvPr>
          <p:cNvSpPr txBox="1">
            <a:spLocks/>
          </p:cNvSpPr>
          <p:nvPr/>
        </p:nvSpPr>
        <p:spPr>
          <a:xfrm>
            <a:off x="6279820" y="5880938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George Westinghouse</a:t>
            </a: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6FDEA910-72A5-47FC-AC9D-D674BBEF1001}"/>
              </a:ext>
            </a:extLst>
          </p:cNvPr>
          <p:cNvSpPr txBox="1">
            <a:spLocks/>
          </p:cNvSpPr>
          <p:nvPr/>
        </p:nvSpPr>
        <p:spPr>
          <a:xfrm>
            <a:off x="8890328" y="5856875"/>
            <a:ext cx="2410199" cy="724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Cornelius Vanderbilt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2170’000</a:t>
            </a:r>
          </a:p>
        </p:txBody>
      </p:sp>
    </p:spTree>
    <p:extLst>
      <p:ext uri="{BB962C8B-B14F-4D97-AF65-F5344CB8AC3E}">
        <p14:creationId xmlns:p14="http://schemas.microsoft.com/office/powerpoint/2010/main" val="2496139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AB548963-188A-4A1A-8361-4840F512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7" y="1065861"/>
            <a:ext cx="3313164" cy="4726276"/>
          </a:xfrm>
        </p:spPr>
        <p:txBody>
          <a:bodyPr>
            <a:normAutofit/>
          </a:bodyPr>
          <a:lstStyle/>
          <a:p>
            <a:pPr algn="r"/>
            <a:br>
              <a:rPr lang="es-ES" sz="4000" i="1" dirty="0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8C9116-0EE1-4AF4-8EF5-D5CCF282E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7155" y="1365779"/>
            <a:ext cx="6924902" cy="4426358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31C1CE9B-C421-46FA-BC2E-B2133F82D325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Production de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petroleo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474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comercio wallpaper">
            <a:extLst>
              <a:ext uri="{FF2B5EF4-FFF2-40B4-BE49-F238E27FC236}">
                <a16:creationId xmlns:a16="http://schemas.microsoft.com/office/drawing/2014/main" id="{20ED22CB-51E7-4D01-8BCD-E80545321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" b="8872"/>
          <a:stretch/>
        </p:blipFill>
        <p:spPr bwMode="auto">
          <a:xfrm>
            <a:off x="-1" y="26136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7EEAC8-FA52-4383-8FFC-700104FE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MX" sz="3600"/>
              <a:t>Introducción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2CB280-3C53-455C-BF5B-59721479B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43699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500"/>
              <a:t>revolución industrial: el desarrollo de nuevas tecnologías y la expansión de los procesos  de  comunicación  han fortalecido el desarrollo  de la   globalización y más en el ámbito económico, pues gracias a la mensajería instantánea, las comunicaciones continentales y distintas necesidades que se han creado.</a:t>
            </a:r>
          </a:p>
          <a:p>
            <a:r>
              <a:rPr lang="es-ES" sz="1500"/>
              <a:t>El comercio es un pilar de las interacciones humanas y este ha progresado de diversas formas; en el siglo xxi las nuevas tecnologías y la difusión de las telecomunicaciones.</a:t>
            </a:r>
          </a:p>
          <a:p>
            <a:endParaRPr lang="es-MX" sz="1500"/>
          </a:p>
        </p:txBody>
      </p:sp>
    </p:spTree>
    <p:extLst>
      <p:ext uri="{BB962C8B-B14F-4D97-AF65-F5344CB8AC3E}">
        <p14:creationId xmlns:p14="http://schemas.microsoft.com/office/powerpoint/2010/main" val="636677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AB548963-188A-4A1A-8361-4840F512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7" y="1065861"/>
            <a:ext cx="3313164" cy="4726276"/>
          </a:xfrm>
        </p:spPr>
        <p:txBody>
          <a:bodyPr>
            <a:normAutofit/>
          </a:bodyPr>
          <a:lstStyle/>
          <a:p>
            <a:pPr algn="r"/>
            <a:br>
              <a:rPr lang="es-ES" sz="4000" i="1">
                <a:solidFill>
                  <a:srgbClr val="FFFFFF"/>
                </a:solidFill>
              </a:rPr>
            </a:br>
            <a:endParaRPr lang="es-MX" sz="40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Resultado de imagen para consumo de electricidad 1920">
            <a:extLst>
              <a:ext uri="{FF2B5EF4-FFF2-40B4-BE49-F238E27FC236}">
                <a16:creationId xmlns:a16="http://schemas.microsoft.com/office/drawing/2014/main" id="{D737634A-6802-4C2D-A2DD-A08567AC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6" y="1971266"/>
            <a:ext cx="7201999" cy="356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C3C3483-26F7-48B5-9B84-D66713FB350A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Variacion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del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consumo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electrico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7851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C28B3C53-623A-4EB1-872E-727E4ACE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r="4131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CBAF86-7D01-4697-87E4-B580A06F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Impacto social </a:t>
            </a:r>
          </a:p>
        </p:txBody>
      </p: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ABE3C5-ABF4-4B8C-8B0F-41602A06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rgbClr val="FFFFFF"/>
                </a:solidFill>
              </a:rPr>
              <a:t>En sociedad posmoderna sus miembros son considerados primordialmente en calidad de consumidores no de productores. </a:t>
            </a:r>
          </a:p>
          <a:p>
            <a:pPr marL="0" indent="0">
              <a:buNone/>
            </a:pPr>
            <a:endParaRPr lang="es-MX" sz="2000">
              <a:solidFill>
                <a:srgbClr val="FFFFFF"/>
              </a:solidFill>
            </a:endParaRPr>
          </a:p>
          <a:p>
            <a:r>
              <a:rPr lang="es-MX" sz="2000">
                <a:solidFill>
                  <a:srgbClr val="FFFFFF"/>
                </a:solidFill>
              </a:rPr>
              <a:t>La llegada de diferentes tecnologías y mercados hacen que el capitalismo a emigrado hacia otros intereses, el mundo se ha convertido en un mundo materialista y facilista, en el cual el dinero y el placer se sumergen como único objetivo en la humanidad. </a:t>
            </a:r>
          </a:p>
          <a:p>
            <a:pPr marL="0" indent="0">
              <a:buNone/>
            </a:pPr>
            <a:endParaRPr lang="es-MX" sz="2000">
              <a:solidFill>
                <a:srgbClr val="FFFFFF"/>
              </a:solidFill>
            </a:endParaRPr>
          </a:p>
          <a:p>
            <a:r>
              <a:rPr lang="es-MX" sz="2000">
                <a:solidFill>
                  <a:srgbClr val="FFFFFF"/>
                </a:solidFill>
              </a:rPr>
              <a:t>El hombre como esta inmerso en una sociedad consumista, cada vez más busca satisfacción y más rápido, dada las condiciones de espiración de los productos ofertados.</a:t>
            </a:r>
          </a:p>
        </p:txBody>
      </p:sp>
    </p:spTree>
    <p:extLst>
      <p:ext uri="{BB962C8B-B14F-4D97-AF65-F5344CB8AC3E}">
        <p14:creationId xmlns:p14="http://schemas.microsoft.com/office/powerpoint/2010/main" val="265889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sultado de imagen para economia">
            <a:extLst>
              <a:ext uri="{FF2B5EF4-FFF2-40B4-BE49-F238E27FC236}">
                <a16:creationId xmlns:a16="http://schemas.microsoft.com/office/drawing/2014/main" id="{9931352C-BE44-48BD-B2FB-484CCE589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1B12C-8B09-4AAA-8382-AEC43E3C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MX" sz="2600">
                <a:solidFill>
                  <a:srgbClr val="FFFFFF"/>
                </a:solidFill>
              </a:rPr>
              <a:t>Lo ultimó de la tecnología hoy lo es y mañana deja de serlo.  </a:t>
            </a:r>
          </a:p>
          <a:p>
            <a:endParaRPr lang="es-MX" sz="2600">
              <a:solidFill>
                <a:srgbClr val="FFFFFF"/>
              </a:solidFill>
            </a:endParaRPr>
          </a:p>
          <a:p>
            <a:r>
              <a:rPr lang="es-MX" sz="2600">
                <a:solidFill>
                  <a:srgbClr val="FFFFFF"/>
                </a:solidFill>
              </a:rPr>
              <a:t>Esa necesidad por las compras tienen como causa la búsqueda desesperada de pertenencia al grupo que guía los rumbos de la sociedad capitalista consumista. </a:t>
            </a:r>
          </a:p>
          <a:p>
            <a:endParaRPr lang="es-MX" sz="2600">
              <a:solidFill>
                <a:srgbClr val="FFFFFF"/>
              </a:solidFill>
            </a:endParaRPr>
          </a:p>
          <a:p>
            <a:r>
              <a:rPr lang="es-ES" sz="2600">
                <a:solidFill>
                  <a:srgbClr val="FFFFFF"/>
                </a:solidFill>
              </a:rPr>
              <a:t>Con la popularidad que estos sitios han conseguido, han aparecido incontables tipos de transacciones, como los bancos virtuales, publicidad en sitios web y la creación de un nuevo tipo de moneda (Bitcoin).</a:t>
            </a:r>
          </a:p>
        </p:txBody>
      </p:sp>
    </p:spTree>
    <p:extLst>
      <p:ext uri="{BB962C8B-B14F-4D97-AF65-F5344CB8AC3E}">
        <p14:creationId xmlns:p14="http://schemas.microsoft.com/office/powerpoint/2010/main" val="30004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sociedad">
            <a:extLst>
              <a:ext uri="{FF2B5EF4-FFF2-40B4-BE49-F238E27FC236}">
                <a16:creationId xmlns:a16="http://schemas.microsoft.com/office/drawing/2014/main" id="{F2D48B9B-ED73-49C2-BF1B-A17925267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1358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ABE7D6-0287-4919-B56C-7ECD2A6C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500"/>
              <a:t>La sociedad intenta adaptarse a estos nuevos inventos, creando y desarrollando procesos virtuales que puedan ayudar a facilitar el invento original o en este caso los sitios web de comercio electrónico. </a:t>
            </a:r>
            <a:endParaRPr lang="es-MX" sz="1500"/>
          </a:p>
          <a:p>
            <a:endParaRPr lang="es-ES" sz="1500"/>
          </a:p>
          <a:p>
            <a:r>
              <a:rPr lang="es-ES" sz="1500"/>
              <a:t>El consumidor actual compra y (alquila) desde casa cada vez con mayor frecuencia y cada vez con mayor frecuencia demanda una satisfacción instantánea, inmediata y virtual.</a:t>
            </a:r>
          </a:p>
          <a:p>
            <a:endParaRPr lang="es-MX" sz="1500"/>
          </a:p>
        </p:txBody>
      </p:sp>
    </p:spTree>
    <p:extLst>
      <p:ext uri="{BB962C8B-B14F-4D97-AF65-F5344CB8AC3E}">
        <p14:creationId xmlns:p14="http://schemas.microsoft.com/office/powerpoint/2010/main" val="1512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00D89-A1E7-4816-AD57-2841D36E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Breve Historia del comercio electrónico. 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E81A8-F690-49A9-9FDD-318A6A136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/>
              <a:t>1920 venta por catálogo </a:t>
            </a:r>
          </a:p>
          <a:p>
            <a:r>
              <a:rPr lang="en-US" sz="1500"/>
              <a:t>1960 el </a:t>
            </a:r>
            <a:r>
              <a:rPr lang="en-US" sz="1500" i="1"/>
              <a:t>Intercambio de Datos Electrónico</a:t>
            </a:r>
            <a:r>
              <a:rPr lang="en-US" sz="1500"/>
              <a:t> EDI Comercio electrónico e intercambio electrónico de datos</a:t>
            </a:r>
          </a:p>
          <a:p>
            <a:r>
              <a:rPr lang="en-US" sz="1500"/>
              <a:t>En 1970 se desarrolla las primeras relaciones comerciales que utilizaban ordenadores</a:t>
            </a:r>
          </a:p>
          <a:p>
            <a:r>
              <a:rPr lang="en-US" sz="1500"/>
              <a:t>En 1987- 1992 surge la primera cuenta mercantil electrónica </a:t>
            </a:r>
          </a:p>
          <a:p>
            <a:r>
              <a:rPr lang="en-US" sz="1500"/>
              <a:t>1991 la </a:t>
            </a:r>
            <a:r>
              <a:rPr lang="en-US" sz="1500" i="1"/>
              <a:t>National Science Foundation</a:t>
            </a:r>
            <a:r>
              <a:rPr lang="en-US" sz="1500"/>
              <a:t> levanta las restricciones comerciales sobre el internet</a:t>
            </a:r>
          </a:p>
          <a:p>
            <a:r>
              <a:rPr lang="en-US" sz="1500"/>
              <a:t>Ya para el año de 1995 los integrantes de los G7/G8 crean la iniciativa global para las pymes</a:t>
            </a:r>
          </a:p>
          <a:p>
            <a:endParaRPr lang="en-US" sz="1500"/>
          </a:p>
          <a:p>
            <a:endParaRPr lang="en-US" sz="1500"/>
          </a:p>
        </p:txBody>
      </p:sp>
      <p:pic>
        <p:nvPicPr>
          <p:cNvPr id="1026" name="Picture 2" descr="Resultado de imagen para television antigua blanco y negro">
            <a:extLst>
              <a:ext uri="{FF2B5EF4-FFF2-40B4-BE49-F238E27FC236}">
                <a16:creationId xmlns:a16="http://schemas.microsoft.com/office/drawing/2014/main" id="{3485C144-FDC4-4FA6-B6ED-D0745C024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r="23633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9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revistas wallpaper">
            <a:extLst>
              <a:ext uri="{FF2B5EF4-FFF2-40B4-BE49-F238E27FC236}">
                <a16:creationId xmlns:a16="http://schemas.microsoft.com/office/drawing/2014/main" id="{780F88A8-E159-45B2-B285-B64586CCD8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11A35A-49F3-4FDC-A338-7072F746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Revistas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24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television wallpaper">
            <a:extLst>
              <a:ext uri="{FF2B5EF4-FFF2-40B4-BE49-F238E27FC236}">
                <a16:creationId xmlns:a16="http://schemas.microsoft.com/office/drawing/2014/main" id="{490C3888-DE7F-4AEB-9611-39C3F6CE70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3454AB-DD40-41F8-91E6-F58C96EA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Television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medios electronicos   wallpaper">
            <a:extLst>
              <a:ext uri="{FF2B5EF4-FFF2-40B4-BE49-F238E27FC236}">
                <a16:creationId xmlns:a16="http://schemas.microsoft.com/office/drawing/2014/main" id="{DFC0B809-012B-479F-A907-711426C6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033691-C455-4FA6-B560-899A2302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MX" sz="3600"/>
              <a:t>¿Qué es el comercio electrónico?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7211B-74E0-47B0-B24F-0FF6685B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s-ES" sz="1500"/>
              <a:t> El comercio electrónico constituye uno de los nuevos cimientos de la economía actual, pues es el modo de la interacción humana moderna, en lo que refiere la compra-venta de bienes y servicios a través de plataformas electrónicas, internet y redes informáticas.</a:t>
            </a:r>
          </a:p>
          <a:p>
            <a:r>
              <a:rPr lang="es-ES" sz="1500"/>
              <a:t>Se define como el uso de las TIC para mejorar las comunicaciones y transacciones con todas las personas y/o organismos implicados, los cuales pueden ser clientes, proveedores, instituciones financieras, etc. </a:t>
            </a:r>
            <a:endParaRPr lang="es-MX" sz="1500"/>
          </a:p>
        </p:txBody>
      </p:sp>
    </p:spTree>
    <p:extLst>
      <p:ext uri="{BB962C8B-B14F-4D97-AF65-F5344CB8AC3E}">
        <p14:creationId xmlns:p14="http://schemas.microsoft.com/office/powerpoint/2010/main" val="427804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para mundo  wallpaper">
            <a:extLst>
              <a:ext uri="{FF2B5EF4-FFF2-40B4-BE49-F238E27FC236}">
                <a16:creationId xmlns:a16="http://schemas.microsoft.com/office/drawing/2014/main" id="{ECE79046-5600-4E07-8817-E53CEF8A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44462E-8DF4-48C9-BA6A-47199837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Ventajas del comercio electrónico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894F84-838D-4850-B674-DDCBAFCDF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s-ES" sz="2000">
                <a:solidFill>
                  <a:srgbClr val="FFFFFF"/>
                </a:solidFill>
              </a:rPr>
              <a:t>las transacciones impersonales.</a:t>
            </a:r>
          </a:p>
          <a:p>
            <a:r>
              <a:rPr lang="es-ES" sz="2000">
                <a:solidFill>
                  <a:srgbClr val="FFFFFF"/>
                </a:solidFill>
              </a:rPr>
              <a:t> la comparación de productos instantáneamente</a:t>
            </a:r>
          </a:p>
          <a:p>
            <a:r>
              <a:rPr lang="es-ES" sz="2000">
                <a:solidFill>
                  <a:srgbClr val="FFFFFF"/>
                </a:solidFill>
              </a:rPr>
              <a:t>365 días del año sin costos por contratar a una cantidad masiva de personal</a:t>
            </a:r>
          </a:p>
          <a:p>
            <a:r>
              <a:rPr lang="es-ES" sz="2000">
                <a:solidFill>
                  <a:srgbClr val="FFFFFF"/>
                </a:solidFill>
              </a:rPr>
              <a:t>no  fronteras</a:t>
            </a:r>
          </a:p>
          <a:p>
            <a:endParaRPr lang="es-MX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84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EC136B6-8E6F-4E3C-AB30-3F492099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s-MX" sz="3600" dirty="0">
                <a:solidFill>
                  <a:srgbClr val="FFFFFF"/>
                </a:solidFill>
              </a:rPr>
              <a:t>Tendencias del momento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0D8D501-886A-48CB-BB15-C97001F7D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23181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6032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1236</Words>
  <Application>Microsoft Office PowerPoint</Application>
  <PresentationFormat>Panorámica</PresentationFormat>
  <Paragraphs>112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Tema de Office</vt:lpstr>
      <vt:lpstr>Quinto congreso Internacional de Economía El capitalismo contemporáneo retos y alternativas de desarrollo en un contexto de innovación tecnológica </vt:lpstr>
      <vt:lpstr>                            Comercio electrónico: antecedentes, actualidad y su influencia en el proceso de acumulación de la riqueza en el siglo XXI  Electronic Commerce: background, current affairs and their influence on the process of accumulation of wealth in the 21st century     </vt:lpstr>
      <vt:lpstr>Introducción</vt:lpstr>
      <vt:lpstr>Breve Historia del comercio electrónico.  </vt:lpstr>
      <vt:lpstr>Revistas </vt:lpstr>
      <vt:lpstr>Television </vt:lpstr>
      <vt:lpstr>¿Qué es el comercio electrónico?</vt:lpstr>
      <vt:lpstr>Ventajas del comercio electrónico </vt:lpstr>
      <vt:lpstr>Tendencias del momento </vt:lpstr>
      <vt:lpstr>Tendencias del momento </vt:lpstr>
      <vt:lpstr>Clasificación </vt:lpstr>
      <vt:lpstr>Fortaleza de la marca. </vt:lpstr>
      <vt:lpstr>Presentación de PowerPoint</vt:lpstr>
      <vt:lpstr>Presentación de PowerPoint</vt:lpstr>
      <vt:lpstr>Formas de comercio electrónico </vt:lpstr>
      <vt:lpstr>Business to Business </vt:lpstr>
      <vt:lpstr>Business to Consumer </vt:lpstr>
      <vt:lpstr>Business to Employee. </vt:lpstr>
      <vt:lpstr>Consumer to Consumer </vt:lpstr>
      <vt:lpstr> Government to Citizen. </vt:lpstr>
      <vt:lpstr>Proceso de acumulación de riqueza de los hombres más ricos del mundo.</vt:lpstr>
      <vt:lpstr> </vt:lpstr>
      <vt:lpstr>Presentación de PowerPoint</vt:lpstr>
      <vt:lpstr>Presentación de PowerPoint</vt:lpstr>
      <vt:lpstr>Presentación de PowerPoint</vt:lpstr>
      <vt:lpstr>Lista de los hombres mas ricos 2019. </vt:lpstr>
      <vt:lpstr>Numero de ricos en el mundo   </vt:lpstr>
      <vt:lpstr>Andrew Carnegie 373’000</vt:lpstr>
      <vt:lpstr> </vt:lpstr>
      <vt:lpstr> </vt:lpstr>
      <vt:lpstr>Impacto social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Quinto congreso Internacional de Economía El capitalismo contemporáneo retos y alternativas de desarrollo en un contexto de innovación tecnológica </dc:title>
  <dc:creator>fernando lazcano</dc:creator>
  <cp:lastModifiedBy>fernando lazcano</cp:lastModifiedBy>
  <cp:revision>8</cp:revision>
  <dcterms:created xsi:type="dcterms:W3CDTF">2019-09-24T06:21:55Z</dcterms:created>
  <dcterms:modified xsi:type="dcterms:W3CDTF">2019-09-24T07:20:57Z</dcterms:modified>
</cp:coreProperties>
</file>